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556500" cy="10693400"/>
  <p:notesSz cx="6858000" cy="9144000"/>
  <p:embeddedFontLst>
    <p:embeddedFont>
      <p:font typeface="DM Sans" charset="1" panose="00000000000000000000"/>
      <p:regular r:id="rId21"/>
    </p:embeddedFont>
    <p:embeddedFont>
      <p:font typeface="Garet" charset="1" panose="00000000000000000000"/>
      <p:regular r:id="rId22"/>
    </p:embeddedFont>
    <p:embeddedFont>
      <p:font typeface="Garet Bold" charset="1" panose="00000000000000000000"/>
      <p:regular r:id="rId23"/>
    </p:embeddedFont>
    <p:embeddedFont>
      <p:font typeface="DM Sans Bold" charset="1" panose="00000000000000000000"/>
      <p:regular r:id="rId24"/>
    </p:embeddedFont>
    <p:embeddedFont>
      <p:font typeface="Canva Sans Bold" charset="1" panose="020B08030305010401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16" Target="../media/image29.png" Type="http://schemas.openxmlformats.org/officeDocument/2006/relationships/image"/><Relationship Id="rId17" Target="../media/image30.svg" Type="http://schemas.openxmlformats.org/officeDocument/2006/relationships/image"/><Relationship Id="rId18" Target="../media/image31.png" Type="http://schemas.openxmlformats.org/officeDocument/2006/relationships/image"/><Relationship Id="rId19" Target="../media/image32.sv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424000"/>
            <a:ext cx="5292000" cy="2268000"/>
            <a:chOff x="0" y="0"/>
            <a:chExt cx="189653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6533" cy="812800"/>
            </a:xfrm>
            <a:custGeom>
              <a:avLst/>
              <a:gdLst/>
              <a:ahLst/>
              <a:cxnLst/>
              <a:rect r="r" b="b" t="t" l="l"/>
              <a:pathLst>
                <a:path h="812800" w="1896533">
                  <a:moveTo>
                    <a:pt x="0" y="0"/>
                  </a:moveTo>
                  <a:lnTo>
                    <a:pt x="1896533" y="0"/>
                  </a:lnTo>
                  <a:lnTo>
                    <a:pt x="189653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896533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1007" y="575763"/>
            <a:ext cx="1964809" cy="360474"/>
            <a:chOff x="0" y="0"/>
            <a:chExt cx="2215133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15133" cy="406400"/>
            </a:xfrm>
            <a:custGeom>
              <a:avLst/>
              <a:gdLst/>
              <a:ahLst/>
              <a:cxnLst/>
              <a:rect r="r" b="b" t="t" l="l"/>
              <a:pathLst>
                <a:path h="406400" w="2215133">
                  <a:moveTo>
                    <a:pt x="2011933" y="0"/>
                  </a:moveTo>
                  <a:cubicBezTo>
                    <a:pt x="2124157" y="0"/>
                    <a:pt x="2215133" y="90976"/>
                    <a:pt x="2215133" y="203200"/>
                  </a:cubicBezTo>
                  <a:cubicBezTo>
                    <a:pt x="2215133" y="315424"/>
                    <a:pt x="2124157" y="406400"/>
                    <a:pt x="20119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F68D3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215133" cy="41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292000" y="8424000"/>
            <a:ext cx="2268000" cy="22680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292000" y="0"/>
            <a:ext cx="2268000" cy="8424000"/>
            <a:chOff x="0" y="0"/>
            <a:chExt cx="3024000" cy="11232000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/>
            <a:srcRect l="32051" t="0" r="32051" b="0"/>
            <a:stretch>
              <a:fillRect/>
            </a:stretch>
          </p:blipFill>
          <p:spPr>
            <a:xfrm flipH="false" flipV="false">
              <a:off x="0" y="0"/>
              <a:ext cx="3024000" cy="11232000"/>
            </a:xfrm>
            <a:prstGeom prst="rect">
              <a:avLst/>
            </a:prstGeom>
          </p:spPr>
        </p:pic>
      </p:grpSp>
      <p:sp>
        <p:nvSpPr>
          <p:cNvPr name="Freeform 13" id="13"/>
          <p:cNvSpPr/>
          <p:nvPr/>
        </p:nvSpPr>
        <p:spPr>
          <a:xfrm flipH="false" flipV="false" rot="0">
            <a:off x="5783954" y="8915954"/>
            <a:ext cx="1284092" cy="1284092"/>
          </a:xfrm>
          <a:custGeom>
            <a:avLst/>
            <a:gdLst/>
            <a:ahLst/>
            <a:cxnLst/>
            <a:rect r="r" b="b" t="t" l="l"/>
            <a:pathLst>
              <a:path h="1284092" w="1284092">
                <a:moveTo>
                  <a:pt x="0" y="0"/>
                </a:moveTo>
                <a:lnTo>
                  <a:pt x="1284092" y="0"/>
                </a:lnTo>
                <a:lnTo>
                  <a:pt x="1284092" y="1284092"/>
                </a:lnTo>
                <a:lnTo>
                  <a:pt x="0" y="1284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21007" y="9185356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Presented by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1007" y="9460745"/>
            <a:ext cx="186659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LARS PEETERS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1007" y="9727445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Marketing of Otieno Digi-Star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04399" y="9185356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Presented 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04399" y="9460745"/>
            <a:ext cx="186659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CHAD GIBBONS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904399" y="9727445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Fauget Invest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3286" y="617887"/>
            <a:ext cx="1617428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F68D3"/>
                </a:solidFill>
                <a:latin typeface="Garet"/>
                <a:ea typeface="Garet"/>
                <a:cs typeface="Garet"/>
                <a:sym typeface="Garet"/>
              </a:rPr>
              <a:t>JUNE 2025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41994" y="4221525"/>
            <a:ext cx="4708762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9"/>
              </a:lnSpc>
            </a:pPr>
            <a:r>
              <a:rPr lang="en-US" sz="5799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Startup</a:t>
            </a:r>
          </a:p>
          <a:p>
            <a:pPr algn="l">
              <a:lnSpc>
                <a:spcPts val="6959"/>
              </a:lnSpc>
            </a:pPr>
            <a:r>
              <a:rPr lang="en-US" sz="5799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Business Plan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41994" y="6971677"/>
            <a:ext cx="4087644" cy="54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BUILD A MORE EFFECTIVE AND PROFITABLE BUSINESS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6000" y="3199890"/>
            <a:ext cx="2953801" cy="295380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040733" y="3506600"/>
            <a:ext cx="384334" cy="378088"/>
          </a:xfrm>
          <a:custGeom>
            <a:avLst/>
            <a:gdLst/>
            <a:ahLst/>
            <a:cxnLst/>
            <a:rect r="r" b="b" t="t" l="l"/>
            <a:pathLst>
              <a:path h="378088" w="384334">
                <a:moveTo>
                  <a:pt x="0" y="0"/>
                </a:moveTo>
                <a:lnTo>
                  <a:pt x="384334" y="0"/>
                </a:lnTo>
                <a:lnTo>
                  <a:pt x="384334" y="378088"/>
                </a:lnTo>
                <a:lnTo>
                  <a:pt x="0" y="378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850199" y="3199890"/>
            <a:ext cx="2953801" cy="295380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56000" y="6311393"/>
            <a:ext cx="2953801" cy="295380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850199" y="6311393"/>
            <a:ext cx="2953801" cy="295380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5108116" y="3446185"/>
            <a:ext cx="437966" cy="507787"/>
          </a:xfrm>
          <a:custGeom>
            <a:avLst/>
            <a:gdLst/>
            <a:ahLst/>
            <a:cxnLst/>
            <a:rect r="r" b="b" t="t" l="l"/>
            <a:pathLst>
              <a:path h="507787" w="437966">
                <a:moveTo>
                  <a:pt x="0" y="0"/>
                </a:moveTo>
                <a:lnTo>
                  <a:pt x="437967" y="0"/>
                </a:lnTo>
                <a:lnTo>
                  <a:pt x="437967" y="507787"/>
                </a:lnTo>
                <a:lnTo>
                  <a:pt x="0" y="507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017933" y="6599420"/>
            <a:ext cx="407134" cy="396771"/>
          </a:xfrm>
          <a:custGeom>
            <a:avLst/>
            <a:gdLst/>
            <a:ahLst/>
            <a:cxnLst/>
            <a:rect r="r" b="b" t="t" l="l"/>
            <a:pathLst>
              <a:path h="396771" w="407134">
                <a:moveTo>
                  <a:pt x="0" y="0"/>
                </a:moveTo>
                <a:lnTo>
                  <a:pt x="407134" y="0"/>
                </a:lnTo>
                <a:lnTo>
                  <a:pt x="407134" y="396771"/>
                </a:lnTo>
                <a:lnTo>
                  <a:pt x="0" y="3967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188996" y="6650932"/>
            <a:ext cx="276208" cy="345260"/>
          </a:xfrm>
          <a:custGeom>
            <a:avLst/>
            <a:gdLst/>
            <a:ahLst/>
            <a:cxnLst/>
            <a:rect r="r" b="b" t="t" l="l"/>
            <a:pathLst>
              <a:path h="345260" w="276208">
                <a:moveTo>
                  <a:pt x="0" y="0"/>
                </a:moveTo>
                <a:lnTo>
                  <a:pt x="276208" y="0"/>
                </a:lnTo>
                <a:lnTo>
                  <a:pt x="276208" y="345259"/>
                </a:lnTo>
                <a:lnTo>
                  <a:pt x="0" y="345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01182" y="4046613"/>
            <a:ext cx="246343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b="true" sz="19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PRODUCT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01182" y="4538639"/>
            <a:ext cx="2463437" cy="1255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posuere ligula sit amet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quam porttitor commodo.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095381" y="4046613"/>
            <a:ext cx="246343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b="true" sz="19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PRICE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095381" y="4538639"/>
            <a:ext cx="2463437" cy="1255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posuere ligula sit amet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quam porttitor commodo.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01182" y="7158116"/>
            <a:ext cx="246343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b="true" sz="19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PROMOTION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01182" y="7650142"/>
            <a:ext cx="2463437" cy="1255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posuere ligula sit amet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quam porttitor commodo.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095381" y="7158116"/>
            <a:ext cx="246343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b="true" sz="19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PLACE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095381" y="7650142"/>
            <a:ext cx="2463437" cy="1255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posuere ligula sit amet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quam porttitor commodo.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09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56000" y="576910"/>
            <a:ext cx="604800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Marketing Plan</a:t>
            </a:r>
          </a:p>
        </p:txBody>
      </p:sp>
      <p:sp>
        <p:nvSpPr>
          <p:cNvPr name="TextBox 33" id="33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56000" y="1559586"/>
            <a:ext cx="6048000" cy="83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 posuere ligula sit amet quam porttitor commodo. Ut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ultricies lacus tempor auctor semper. Duis ultrices mi ut nisl laoreet tempus.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Mauris vitae nulla congue nisi tempus placerat eget et magna.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6000" y="576910"/>
            <a:ext cx="604800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Financial Plan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6000" y="2477933"/>
            <a:ext cx="436761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CAPITAL REQUIREMENTS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2915945"/>
            <a:ext cx="6048000" cy="83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 posuere ligula sit amet quam porttitor commodo. Ut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ultricies lacus tempor auctor semper. Duis ultrices mi ut nisl laoreet tempus.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Mauris vitae nulla congue nisi tempus placerat eget et magna.</a:t>
            </a:r>
          </a:p>
        </p:txBody>
      </p:sp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756000" y="4074100"/>
          <a:ext cx="6048000" cy="1891513"/>
        </p:xfrm>
        <a:graphic>
          <a:graphicData uri="http://schemas.openxmlformats.org/drawingml/2006/table">
            <a:tbl>
              <a:tblPr/>
              <a:tblGrid>
                <a:gridCol w="2016000"/>
                <a:gridCol w="2016000"/>
                <a:gridCol w="2016000"/>
              </a:tblGrid>
              <a:tr h="4307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ALLOCATION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 VALUE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PERCENTAGE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Research &amp; Development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$576,500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40%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Marketing &amp; Advertising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$576,500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40%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Daily Operation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$288,250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20%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3" id="13"/>
          <p:cNvSpPr txBox="true"/>
          <p:nvPr/>
        </p:nvSpPr>
        <p:spPr>
          <a:xfrm rot="0">
            <a:off x="756000" y="6451388"/>
            <a:ext cx="436761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FINANCIAL OUTLOOK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6000" y="6889401"/>
            <a:ext cx="6048000" cy="41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at posuere imperdiet. Sed posuere ligula sit amet quam porttitor commodo. </a:t>
            </a:r>
          </a:p>
        </p:txBody>
      </p: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756000" y="7497095"/>
          <a:ext cx="6048000" cy="2076450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4306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US $ B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FY 25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FY 26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YOY CHANGE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Revenue Revenue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250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350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20%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Expenses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-33%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Profit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300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400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33%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Dividend per share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$10/share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$20/share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100%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6" id="16"/>
          <p:cNvSpPr txBox="true"/>
          <p:nvPr/>
        </p:nvSpPr>
        <p:spPr>
          <a:xfrm rot="0">
            <a:off x="756000" y="1418837"/>
            <a:ext cx="6048000" cy="83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 posuere ligula sit amet quam porttitor commodo. Ut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ultricies lacus tempor auctor semper. Duis ultrices mi ut nisl laoreet tempus.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Mauris vitae nulla congue nisi tempus placerat eget et magna.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6000" y="3620875"/>
            <a:ext cx="6804000" cy="3490358"/>
            <a:chOff x="0" y="0"/>
            <a:chExt cx="9072000" cy="4653811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4502" r="0" b="4502"/>
            <a:stretch>
              <a:fillRect/>
            </a:stretch>
          </p:blipFill>
          <p:spPr>
            <a:xfrm flipH="false" flipV="false">
              <a:off x="0" y="0"/>
              <a:ext cx="9072000" cy="4653811"/>
            </a:xfrm>
            <a:prstGeom prst="rect">
              <a:avLst/>
            </a:prstGeom>
          </p:spPr>
        </p:pic>
      </p:grpSp>
      <p:sp>
        <p:nvSpPr>
          <p:cNvPr name="AutoShape 8" id="8"/>
          <p:cNvSpPr/>
          <p:nvPr/>
        </p:nvSpPr>
        <p:spPr>
          <a:xfrm>
            <a:off x="899381" y="8440794"/>
            <a:ext cx="4564553" cy="0"/>
          </a:xfrm>
          <a:prstGeom prst="line">
            <a:avLst/>
          </a:prstGeom>
          <a:ln cap="flat" w="9525">
            <a:solidFill>
              <a:srgbClr val="2B2B2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756000" y="8348848"/>
            <a:ext cx="183891" cy="18389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325311" y="8348848"/>
            <a:ext cx="183891" cy="18389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894622" y="8348848"/>
            <a:ext cx="183891" cy="18389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63933" y="8348848"/>
            <a:ext cx="183891" cy="183891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6000" y="576910"/>
            <a:ext cx="6047557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Future Plans &amp; Milestones</a:t>
            </a:r>
          </a:p>
        </p:txBody>
      </p:sp>
      <p:sp>
        <p:nvSpPr>
          <p:cNvPr name="TextBox 24" id="24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55557" y="2108306"/>
            <a:ext cx="6048000" cy="83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 posuere ligula sit amet quam porttitor commodo. Ut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ultricies lacus tempor auctor semper. Duis ultrices mi ut nisl laoreet tempus.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Mauris vitae nulla congue nisi tempus placerat eget et magna.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56000" y="8723303"/>
            <a:ext cx="133962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b="true">
                <a:solidFill>
                  <a:srgbClr val="2F68D3"/>
                </a:solidFill>
                <a:latin typeface="Garet Bold"/>
                <a:ea typeface="Garet Bold"/>
                <a:cs typeface="Garet Bold"/>
                <a:sym typeface="Garet Bold"/>
              </a:rPr>
              <a:t>2025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56000" y="9048093"/>
            <a:ext cx="1339624" cy="34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Have 1,000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clients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25311" y="8723303"/>
            <a:ext cx="133962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b="true">
                <a:solidFill>
                  <a:srgbClr val="2F68D3"/>
                </a:solidFill>
                <a:latin typeface="Garet Bold"/>
                <a:ea typeface="Garet Bold"/>
                <a:cs typeface="Garet Bold"/>
                <a:sym typeface="Garet Bold"/>
              </a:rPr>
              <a:t>2030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25311" y="9048093"/>
            <a:ext cx="1339624" cy="34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Solve 100,000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cases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894622" y="8723303"/>
            <a:ext cx="133962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b="true">
                <a:solidFill>
                  <a:srgbClr val="2F68D3"/>
                </a:solidFill>
                <a:latin typeface="Garet Bold"/>
                <a:ea typeface="Garet Bold"/>
                <a:cs typeface="Garet Bold"/>
                <a:sym typeface="Garet Bold"/>
              </a:rPr>
              <a:t>2035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894622" y="9048093"/>
            <a:ext cx="1339624" cy="34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Reach 200%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profit increase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463933" y="8723303"/>
            <a:ext cx="133962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b="true">
                <a:solidFill>
                  <a:srgbClr val="2F68D3"/>
                </a:solidFill>
                <a:latin typeface="Garet Bold"/>
                <a:ea typeface="Garet Bold"/>
                <a:cs typeface="Garet Bold"/>
                <a:sym typeface="Garet Bold"/>
              </a:rPr>
              <a:t>2040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463933" y="9048093"/>
            <a:ext cx="1339624" cy="34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Develop new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business branch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56000" y="7749408"/>
            <a:ext cx="3331975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MILESTONES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404598" y="6538593"/>
            <a:ext cx="5155402" cy="2953801"/>
            <a:chOff x="0" y="0"/>
            <a:chExt cx="1418617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18617" cy="812800"/>
            </a:xfrm>
            <a:custGeom>
              <a:avLst/>
              <a:gdLst/>
              <a:ahLst/>
              <a:cxnLst/>
              <a:rect r="r" b="b" t="t" l="l"/>
              <a:pathLst>
                <a:path h="812800" w="1418617">
                  <a:moveTo>
                    <a:pt x="0" y="0"/>
                  </a:moveTo>
                  <a:lnTo>
                    <a:pt x="1418617" y="0"/>
                  </a:lnTo>
                  <a:lnTo>
                    <a:pt x="141861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418617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811312" y="8743677"/>
            <a:ext cx="281246" cy="281246"/>
          </a:xfrm>
          <a:custGeom>
            <a:avLst/>
            <a:gdLst/>
            <a:ahLst/>
            <a:cxnLst/>
            <a:rect r="r" b="b" t="t" l="l"/>
            <a:pathLst>
              <a:path h="281246" w="281246">
                <a:moveTo>
                  <a:pt x="0" y="0"/>
                </a:moveTo>
                <a:lnTo>
                  <a:pt x="281246" y="0"/>
                </a:lnTo>
                <a:lnTo>
                  <a:pt x="281246" y="281246"/>
                </a:lnTo>
                <a:lnTo>
                  <a:pt x="0" y="28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11312" y="8236494"/>
            <a:ext cx="281246" cy="281246"/>
          </a:xfrm>
          <a:custGeom>
            <a:avLst/>
            <a:gdLst/>
            <a:ahLst/>
            <a:cxnLst/>
            <a:rect r="r" b="b" t="t" l="l"/>
            <a:pathLst>
              <a:path h="281246" w="281246">
                <a:moveTo>
                  <a:pt x="0" y="0"/>
                </a:moveTo>
                <a:lnTo>
                  <a:pt x="281246" y="0"/>
                </a:lnTo>
                <a:lnTo>
                  <a:pt x="281246" y="281246"/>
                </a:lnTo>
                <a:lnTo>
                  <a:pt x="0" y="281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12712" y="7726648"/>
            <a:ext cx="281246" cy="281246"/>
          </a:xfrm>
          <a:custGeom>
            <a:avLst/>
            <a:gdLst/>
            <a:ahLst/>
            <a:cxnLst/>
            <a:rect r="r" b="b" t="t" l="l"/>
            <a:pathLst>
              <a:path h="281246" w="281246">
                <a:moveTo>
                  <a:pt x="0" y="0"/>
                </a:moveTo>
                <a:lnTo>
                  <a:pt x="281246" y="0"/>
                </a:lnTo>
                <a:lnTo>
                  <a:pt x="281246" y="281246"/>
                </a:lnTo>
                <a:lnTo>
                  <a:pt x="0" y="281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812712" y="7027640"/>
            <a:ext cx="281246" cy="281246"/>
          </a:xfrm>
          <a:custGeom>
            <a:avLst/>
            <a:gdLst/>
            <a:ahLst/>
            <a:cxnLst/>
            <a:rect r="r" b="b" t="t" l="l"/>
            <a:pathLst>
              <a:path h="281246" w="281246">
                <a:moveTo>
                  <a:pt x="0" y="0"/>
                </a:moveTo>
                <a:lnTo>
                  <a:pt x="281246" y="0"/>
                </a:lnTo>
                <a:lnTo>
                  <a:pt x="281246" y="281246"/>
                </a:lnTo>
                <a:lnTo>
                  <a:pt x="0" y="281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51570" y="6967964"/>
            <a:ext cx="355243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OTIENO DIGI-STAR OFFICE</a:t>
            </a:r>
          </a:p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123 Anywhere St., Any City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04598" y="5019857"/>
            <a:ext cx="4621230" cy="614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Reach Us Out</a:t>
            </a:r>
          </a:p>
        </p:txBody>
      </p:sp>
      <p:sp>
        <p:nvSpPr>
          <p:cNvPr name="TextBox 17" id="17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04598" y="5687317"/>
            <a:ext cx="4399402" cy="41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We are ready to grow our business better and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help you be the best one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51570" y="7714871"/>
            <a:ext cx="355243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HELLO@REALLYGREATSITE.COM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51570" y="8224717"/>
            <a:ext cx="355243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WWW.REALLYGREATSITE.COM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251570" y="8731900"/>
            <a:ext cx="355243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+123 456 7890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797911" y="5346000"/>
            <a:ext cx="2134520" cy="322606"/>
            <a:chOff x="0" y="0"/>
            <a:chExt cx="812800" cy="1228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122844"/>
            </a:xfrm>
            <a:custGeom>
              <a:avLst/>
              <a:gdLst/>
              <a:ahLst/>
              <a:cxnLst/>
              <a:rect r="r" b="b" t="t" l="l"/>
              <a:pathLst>
                <a:path h="122844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151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76800" y="6096322"/>
            <a:ext cx="1645298" cy="322606"/>
            <a:chOff x="0" y="0"/>
            <a:chExt cx="626510" cy="12284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626510" cy="151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622875" y="6097231"/>
            <a:ext cx="1563354" cy="322606"/>
            <a:chOff x="0" y="0"/>
            <a:chExt cx="595307" cy="1228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5307" cy="122844"/>
            </a:xfrm>
            <a:custGeom>
              <a:avLst/>
              <a:gdLst/>
              <a:ahLst/>
              <a:cxnLst/>
              <a:rect r="r" b="b" t="t" l="l"/>
              <a:pathLst>
                <a:path h="122844" w="595307">
                  <a:moveTo>
                    <a:pt x="0" y="0"/>
                  </a:moveTo>
                  <a:lnTo>
                    <a:pt x="595307" y="0"/>
                  </a:lnTo>
                  <a:lnTo>
                    <a:pt x="595307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595307" cy="151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56000" y="6722442"/>
            <a:ext cx="1333635" cy="261496"/>
            <a:chOff x="0" y="0"/>
            <a:chExt cx="626510" cy="1228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626510" cy="14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269886" y="6726042"/>
            <a:ext cx="1333635" cy="261496"/>
            <a:chOff x="0" y="0"/>
            <a:chExt cx="626510" cy="12284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626510" cy="14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956058" y="6721762"/>
            <a:ext cx="1333635" cy="261496"/>
            <a:chOff x="0" y="0"/>
            <a:chExt cx="626510" cy="12284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626510" cy="14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470365" y="6721762"/>
            <a:ext cx="1333635" cy="261496"/>
            <a:chOff x="0" y="0"/>
            <a:chExt cx="626510" cy="12284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626510" cy="14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56000" y="7121567"/>
            <a:ext cx="1333635" cy="261496"/>
            <a:chOff x="0" y="0"/>
            <a:chExt cx="626510" cy="12284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269886" y="7125167"/>
            <a:ext cx="1333635" cy="261496"/>
            <a:chOff x="0" y="0"/>
            <a:chExt cx="626510" cy="12284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3956058" y="7120888"/>
            <a:ext cx="1333635" cy="261496"/>
            <a:chOff x="0" y="0"/>
            <a:chExt cx="626510" cy="12284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470365" y="7120888"/>
            <a:ext cx="1333635" cy="261496"/>
            <a:chOff x="0" y="0"/>
            <a:chExt cx="626510" cy="12284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</a:p>
          </p:txBody>
        </p:sp>
      </p:grpSp>
      <p:sp>
        <p:nvSpPr>
          <p:cNvPr name="AutoShape 39" id="39"/>
          <p:cNvSpPr/>
          <p:nvPr/>
        </p:nvSpPr>
        <p:spPr>
          <a:xfrm flipV="true">
            <a:off x="2199448" y="5668606"/>
            <a:ext cx="1665722" cy="427716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flipH="true" flipV="true">
            <a:off x="3865171" y="5668606"/>
            <a:ext cx="1539381" cy="428625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 flipH="true">
            <a:off x="4622875" y="6419837"/>
            <a:ext cx="781677" cy="301926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>
            <a:off x="5404552" y="6419837"/>
            <a:ext cx="732630" cy="301926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 flipH="true">
            <a:off x="1422817" y="6418927"/>
            <a:ext cx="776631" cy="303514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4" id="44"/>
          <p:cNvSpPr/>
          <p:nvPr/>
        </p:nvSpPr>
        <p:spPr>
          <a:xfrm>
            <a:off x="2199448" y="6418927"/>
            <a:ext cx="737255" cy="307114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5" id="45"/>
          <p:cNvSpPr/>
          <p:nvPr/>
        </p:nvSpPr>
        <p:spPr>
          <a:xfrm flipH="false" flipV="false" rot="0">
            <a:off x="786063" y="8235671"/>
            <a:ext cx="984524" cy="984524"/>
          </a:xfrm>
          <a:custGeom>
            <a:avLst/>
            <a:gdLst/>
            <a:ahLst/>
            <a:cxnLst/>
            <a:rect r="r" b="b" t="t" l="l"/>
            <a:pathLst>
              <a:path h="984524" w="984524">
                <a:moveTo>
                  <a:pt x="0" y="0"/>
                </a:moveTo>
                <a:lnTo>
                  <a:pt x="984523" y="0"/>
                </a:lnTo>
                <a:lnTo>
                  <a:pt x="984523" y="984524"/>
                </a:lnTo>
                <a:lnTo>
                  <a:pt x="0" y="984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947380" y="8232121"/>
            <a:ext cx="402709" cy="396165"/>
          </a:xfrm>
          <a:custGeom>
            <a:avLst/>
            <a:gdLst/>
            <a:ahLst/>
            <a:cxnLst/>
            <a:rect r="r" b="b" t="t" l="l"/>
            <a:pathLst>
              <a:path h="396165" w="402709">
                <a:moveTo>
                  <a:pt x="0" y="0"/>
                </a:moveTo>
                <a:lnTo>
                  <a:pt x="402709" y="0"/>
                </a:lnTo>
                <a:lnTo>
                  <a:pt x="402709" y="396164"/>
                </a:lnTo>
                <a:lnTo>
                  <a:pt x="0" y="396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3398922" y="8831132"/>
            <a:ext cx="335567" cy="389063"/>
          </a:xfrm>
          <a:custGeom>
            <a:avLst/>
            <a:gdLst/>
            <a:ahLst/>
            <a:cxnLst/>
            <a:rect r="r" b="b" t="t" l="l"/>
            <a:pathLst>
              <a:path h="389063" w="335567">
                <a:moveTo>
                  <a:pt x="0" y="0"/>
                </a:moveTo>
                <a:lnTo>
                  <a:pt x="335567" y="0"/>
                </a:lnTo>
                <a:lnTo>
                  <a:pt x="335567" y="389063"/>
                </a:lnTo>
                <a:lnTo>
                  <a:pt x="0" y="3890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3323097" y="8235671"/>
            <a:ext cx="399225" cy="389063"/>
          </a:xfrm>
          <a:custGeom>
            <a:avLst/>
            <a:gdLst/>
            <a:ahLst/>
            <a:cxnLst/>
            <a:rect r="r" b="b" t="t" l="l"/>
            <a:pathLst>
              <a:path h="389063" w="399225">
                <a:moveTo>
                  <a:pt x="0" y="0"/>
                </a:moveTo>
                <a:lnTo>
                  <a:pt x="399225" y="0"/>
                </a:lnTo>
                <a:lnTo>
                  <a:pt x="399225" y="389063"/>
                </a:lnTo>
                <a:lnTo>
                  <a:pt x="0" y="3890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3997459" y="8836569"/>
            <a:ext cx="302551" cy="378188"/>
          </a:xfrm>
          <a:custGeom>
            <a:avLst/>
            <a:gdLst/>
            <a:ahLst/>
            <a:cxnLst/>
            <a:rect r="r" b="b" t="t" l="l"/>
            <a:pathLst>
              <a:path h="378188" w="302551">
                <a:moveTo>
                  <a:pt x="0" y="0"/>
                </a:moveTo>
                <a:lnTo>
                  <a:pt x="302551" y="0"/>
                </a:lnTo>
                <a:lnTo>
                  <a:pt x="302551" y="378189"/>
                </a:lnTo>
                <a:lnTo>
                  <a:pt x="0" y="3781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2075386" y="8826265"/>
            <a:ext cx="398797" cy="398797"/>
          </a:xfrm>
          <a:custGeom>
            <a:avLst/>
            <a:gdLst/>
            <a:ahLst/>
            <a:cxnLst/>
            <a:rect r="r" b="b" t="t" l="l"/>
            <a:pathLst>
              <a:path h="398797" w="398797">
                <a:moveTo>
                  <a:pt x="0" y="0"/>
                </a:moveTo>
                <a:lnTo>
                  <a:pt x="398798" y="0"/>
                </a:lnTo>
                <a:lnTo>
                  <a:pt x="398798" y="398797"/>
                </a:lnTo>
                <a:lnTo>
                  <a:pt x="0" y="3987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2075386" y="8230804"/>
            <a:ext cx="398797" cy="398797"/>
          </a:xfrm>
          <a:custGeom>
            <a:avLst/>
            <a:gdLst/>
            <a:ahLst/>
            <a:cxnLst/>
            <a:rect r="r" b="b" t="t" l="l"/>
            <a:pathLst>
              <a:path h="398797" w="398797">
                <a:moveTo>
                  <a:pt x="0" y="0"/>
                </a:moveTo>
                <a:lnTo>
                  <a:pt x="398798" y="0"/>
                </a:lnTo>
                <a:lnTo>
                  <a:pt x="398798" y="398798"/>
                </a:lnTo>
                <a:lnTo>
                  <a:pt x="0" y="3987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737154" y="8826265"/>
            <a:ext cx="398797" cy="398797"/>
          </a:xfrm>
          <a:custGeom>
            <a:avLst/>
            <a:gdLst/>
            <a:ahLst/>
            <a:cxnLst/>
            <a:rect r="r" b="b" t="t" l="l"/>
            <a:pathLst>
              <a:path h="398797" w="398797">
                <a:moveTo>
                  <a:pt x="0" y="0"/>
                </a:moveTo>
                <a:lnTo>
                  <a:pt x="398797" y="0"/>
                </a:lnTo>
                <a:lnTo>
                  <a:pt x="398797" y="398797"/>
                </a:lnTo>
                <a:lnTo>
                  <a:pt x="0" y="3987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2699242" y="8230804"/>
            <a:ext cx="398797" cy="398797"/>
          </a:xfrm>
          <a:custGeom>
            <a:avLst/>
            <a:gdLst/>
            <a:ahLst/>
            <a:cxnLst/>
            <a:rect r="r" b="b" t="t" l="l"/>
            <a:pathLst>
              <a:path h="398797" w="398797">
                <a:moveTo>
                  <a:pt x="0" y="0"/>
                </a:moveTo>
                <a:lnTo>
                  <a:pt x="398797" y="0"/>
                </a:lnTo>
                <a:lnTo>
                  <a:pt x="398797" y="398798"/>
                </a:lnTo>
                <a:lnTo>
                  <a:pt x="0" y="3987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4" id="54"/>
          <p:cNvGrpSpPr/>
          <p:nvPr/>
        </p:nvGrpSpPr>
        <p:grpSpPr>
          <a:xfrm rot="0">
            <a:off x="4738476" y="8178069"/>
            <a:ext cx="2064783" cy="1099729"/>
            <a:chOff x="0" y="0"/>
            <a:chExt cx="568168" cy="302613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568168" cy="302613"/>
            </a:xfrm>
            <a:custGeom>
              <a:avLst/>
              <a:gdLst/>
              <a:ahLst/>
              <a:cxnLst/>
              <a:rect r="r" b="b" t="t" l="l"/>
              <a:pathLst>
                <a:path h="302613" w="568168">
                  <a:moveTo>
                    <a:pt x="0" y="0"/>
                  </a:moveTo>
                  <a:lnTo>
                    <a:pt x="568168" y="0"/>
                  </a:lnTo>
                  <a:lnTo>
                    <a:pt x="568168" y="302613"/>
                  </a:lnTo>
                  <a:lnTo>
                    <a:pt x="0" y="302613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568168" cy="340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414052" y="2899592"/>
            <a:ext cx="7145948" cy="2115328"/>
            <a:chOff x="0" y="0"/>
            <a:chExt cx="1966357" cy="582077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966357" cy="582077"/>
            </a:xfrm>
            <a:custGeom>
              <a:avLst/>
              <a:gdLst/>
              <a:ahLst/>
              <a:cxnLst/>
              <a:rect r="r" b="b" t="t" l="l"/>
              <a:pathLst>
                <a:path h="582077" w="1966357">
                  <a:moveTo>
                    <a:pt x="0" y="0"/>
                  </a:moveTo>
                  <a:lnTo>
                    <a:pt x="1966357" y="0"/>
                  </a:lnTo>
                  <a:lnTo>
                    <a:pt x="1966357" y="582077"/>
                  </a:lnTo>
                  <a:lnTo>
                    <a:pt x="0" y="582077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1966357" cy="620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60" id="60"/>
          <p:cNvSpPr txBox="true"/>
          <p:nvPr/>
        </p:nvSpPr>
        <p:spPr>
          <a:xfrm rot="0">
            <a:off x="756000" y="3248434"/>
            <a:ext cx="60480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USE THESE ELEMENTS FOR YOUR PAGES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756000" y="3775493"/>
            <a:ext cx="6048000" cy="83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 posuere ligula sit amet quam porttitor commodo. Ut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ultricies lacus tempor auctor semper. Duis ultrices mi ut nisl laoreet tempus.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Mauris vitae nulla congue nisi tempus placerat eget et magna.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56000" y="651224"/>
            <a:ext cx="6047259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Resource Page</a:t>
            </a:r>
          </a:p>
        </p:txBody>
      </p:sp>
      <p:sp>
        <p:nvSpPr>
          <p:cNvPr name="TextBox 65" id="65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4937406" y="8308833"/>
            <a:ext cx="1641014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USE THESE ELEMENTS FOR YOUR PAGES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756000" y="1418837"/>
            <a:ext cx="6048000" cy="83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 posuere ligula sit amet quam porttitor commodo. Ut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ultricies lacus tempor auctor semper. Duis ultrices mi ut nisl laoreet tempus.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Mauris vitae nulla congue nisi tempus placerat eget et magna.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756000" y="2445631"/>
          <a:ext cx="6048000" cy="1428897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43150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DATA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DATA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DATA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DATA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395"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Points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AutoShape 10" id="10"/>
          <p:cNvSpPr/>
          <p:nvPr/>
        </p:nvSpPr>
        <p:spPr>
          <a:xfrm>
            <a:off x="899824" y="4326419"/>
            <a:ext cx="4564553" cy="0"/>
          </a:xfrm>
          <a:prstGeom prst="line">
            <a:avLst/>
          </a:prstGeom>
          <a:ln cap="flat" w="9525">
            <a:solidFill>
              <a:srgbClr val="2B2B2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756443" y="4234473"/>
            <a:ext cx="183891" cy="183891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56443" y="4608928"/>
            <a:ext cx="133962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b="true">
                <a:solidFill>
                  <a:srgbClr val="2F68D3"/>
                </a:solidFill>
                <a:latin typeface="Garet Bold"/>
                <a:ea typeface="Garet Bold"/>
                <a:cs typeface="Garet Bold"/>
                <a:sym typeface="Garet Bold"/>
              </a:rPr>
              <a:t>Point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6443" y="4933717"/>
            <a:ext cx="133962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Description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325754" y="4234473"/>
            <a:ext cx="183891" cy="18389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325754" y="4608928"/>
            <a:ext cx="133962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b="true">
                <a:solidFill>
                  <a:srgbClr val="2F68D3"/>
                </a:solidFill>
                <a:latin typeface="Garet Bold"/>
                <a:ea typeface="Garet Bold"/>
                <a:cs typeface="Garet Bold"/>
                <a:sym typeface="Garet Bold"/>
              </a:rPr>
              <a:t>Point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25754" y="4933717"/>
            <a:ext cx="133962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Description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3895065" y="4234473"/>
            <a:ext cx="183891" cy="183891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3895065" y="4608928"/>
            <a:ext cx="133962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b="true">
                <a:solidFill>
                  <a:srgbClr val="2F68D3"/>
                </a:solidFill>
                <a:latin typeface="Garet Bold"/>
                <a:ea typeface="Garet Bold"/>
                <a:cs typeface="Garet Bold"/>
                <a:sym typeface="Garet Bold"/>
              </a:rPr>
              <a:t>Point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895065" y="4933717"/>
            <a:ext cx="133962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Description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5464376" y="4234473"/>
            <a:ext cx="183891" cy="18389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464376" y="4608928"/>
            <a:ext cx="133962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b="true">
                <a:solidFill>
                  <a:srgbClr val="2F68D3"/>
                </a:solidFill>
                <a:latin typeface="Garet Bold"/>
                <a:ea typeface="Garet Bold"/>
                <a:cs typeface="Garet Bold"/>
                <a:sym typeface="Garet Bold"/>
              </a:rPr>
              <a:t>Point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464376" y="4933717"/>
            <a:ext cx="133962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Description</a:t>
            </a:r>
          </a:p>
        </p:txBody>
      </p:sp>
      <p:pic>
        <p:nvPicPr>
          <p:cNvPr name="Picture 31" id="3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29068" y="5243028"/>
            <a:ext cx="4098766" cy="2775587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354660" y="5361925"/>
            <a:ext cx="2672008" cy="2537794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7295" y="7702364"/>
            <a:ext cx="7240042" cy="2233084"/>
          </a:xfrm>
          <a:prstGeom prst="rect">
            <a:avLst/>
          </a:prstGeom>
        </p:spPr>
      </p:pic>
      <p:sp>
        <p:nvSpPr>
          <p:cNvPr name="TextBox 34" id="34"/>
          <p:cNvSpPr txBox="true"/>
          <p:nvPr/>
        </p:nvSpPr>
        <p:spPr>
          <a:xfrm rot="0">
            <a:off x="756000" y="651224"/>
            <a:ext cx="6047259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Resource Page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56000" y="1418837"/>
            <a:ext cx="6048000" cy="83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 posuere ligula sit amet quam porttitor commodo. Ut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ultricies lacus tempor auctor semper. Duis ultrices mi ut nisl laoreet tempus.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Mauris vitae nulla congue nisi tempus placerat eget et magna.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E5E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1306892" y="2062892"/>
            <a:ext cx="3027836" cy="414052"/>
            <a:chOff x="0" y="0"/>
            <a:chExt cx="1085108" cy="1483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-5400000">
            <a:off x="-1097482" y="218262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8183" y="3989025"/>
            <a:ext cx="4685817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Content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18183" y="4952274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EXECUTIVE SUMMARY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42687" y="4952274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18183" y="5403470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ORGANIZATION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42687" y="5403470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18183" y="5858130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BUSINESS DESCRIPTION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42687" y="5858130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18183" y="6309326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SERVICE LIST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42687" y="6309326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05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18183" y="6763986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INDUSTRY BACKGROUND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942687" y="6763986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06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118183" y="7215182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COMPETITOR ANALYSIS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42687" y="7215182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07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18183" y="7669842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MARKETING PLAN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942687" y="7669842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08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118183" y="8121038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FINANCIAL PLAN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942687" y="8121038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10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118183" y="8575698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FUTURE PLANS &amp; MILESTONES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42687" y="8575698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11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118183" y="9026894"/>
            <a:ext cx="356751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942687" y="9026894"/>
            <a:ext cx="86131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b="true" sz="16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12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5487" y="5013324"/>
            <a:ext cx="7970974" cy="6038278"/>
            <a:chOff x="0" y="0"/>
            <a:chExt cx="2856617" cy="21639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56617" cy="2163983"/>
            </a:xfrm>
            <a:custGeom>
              <a:avLst/>
              <a:gdLst/>
              <a:ahLst/>
              <a:cxnLst/>
              <a:rect r="r" b="b" t="t" l="l"/>
              <a:pathLst>
                <a:path h="2163983" w="2856617">
                  <a:moveTo>
                    <a:pt x="0" y="0"/>
                  </a:moveTo>
                  <a:lnTo>
                    <a:pt x="2856617" y="0"/>
                  </a:lnTo>
                  <a:lnTo>
                    <a:pt x="2856617" y="2163983"/>
                  </a:lnTo>
                  <a:lnTo>
                    <a:pt x="0" y="2163983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56617" cy="2202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8" id="8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6000" y="576910"/>
            <a:ext cx="60480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Executive</a:t>
            </a:r>
          </a:p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Summary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6000" y="2440327"/>
            <a:ext cx="3567516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VISION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6000" y="2852431"/>
            <a:ext cx="6048000" cy="41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Revolutionizing the digital advertising industry through innovative solutions that deliver exceptional results for businesses worldwide.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6000" y="3603000"/>
            <a:ext cx="3567516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6000" y="4015105"/>
            <a:ext cx="6048000" cy="626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To empower businesses with cutting-edge digital marketing tools and strategies, enabling them to achieve their marketing goals and stay ahead in the competitive landscape.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6000" y="5384799"/>
            <a:ext cx="287865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b="true" sz="17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PRODUCT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6000" y="5796904"/>
            <a:ext cx="2878655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 elit enim, pulvinar nec tincidunt sit amet, fermentum a sapien. Curabitur ac porta mi.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925345" y="5384799"/>
            <a:ext cx="287865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b="true" sz="17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LEADERSHIP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25345" y="5796904"/>
            <a:ext cx="2878655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 elit enim, pulvinar nec tincidunt sit amet, fermentum a sapien. Curabitur ac porta mi.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6000" y="6953193"/>
            <a:ext cx="287865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b="true" sz="17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OVERALL INDUSTRY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6000" y="7365298"/>
            <a:ext cx="2878655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 elit enim, pulvinar nec tincidunt sit amet, fermentum a sapien. Curabitur ac porta mi.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925345" y="6953193"/>
            <a:ext cx="287865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b="true" sz="17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COMPETITORS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925345" y="7365298"/>
            <a:ext cx="2878655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 elit enim, pulvinar nec tincidunt sit amet, fermentum a sapien. Curabitur ac porta mi.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56000" y="8521587"/>
            <a:ext cx="287865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b="true" sz="17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FINANCIAL STATUS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56000" y="8933691"/>
            <a:ext cx="2878655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 elit enim, pulvinar nec tincidunt sit amet, fermentum a sapien. Curabitur ac porta mi.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925345" y="8521587"/>
            <a:ext cx="287865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b="true" sz="17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FUTURE PLANS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925345" y="8933691"/>
            <a:ext cx="2878655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 elit enim, pulvinar nec tincidunt sit amet, fermentum a sapien. Curabitur ac porta mi.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56000" y="1615644"/>
            <a:ext cx="1515806" cy="1515800"/>
            <a:chOff x="0" y="0"/>
            <a:chExt cx="6350025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75453" t="0" r="-49699" b="-50289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846703" y="1615644"/>
            <a:ext cx="1515806" cy="1515800"/>
            <a:chOff x="0" y="0"/>
            <a:chExt cx="6350025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90722" t="-3419" r="-32004" b="-3829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937406" y="1615644"/>
            <a:ext cx="1515806" cy="1515800"/>
            <a:chOff x="0" y="0"/>
            <a:chExt cx="6350025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47937" t="-7694" r="-77336" b="-4239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797911" y="6575372"/>
            <a:ext cx="2134520" cy="322606"/>
            <a:chOff x="0" y="0"/>
            <a:chExt cx="812800" cy="1228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122844"/>
            </a:xfrm>
            <a:custGeom>
              <a:avLst/>
              <a:gdLst/>
              <a:ahLst/>
              <a:cxnLst/>
              <a:rect r="r" b="b" t="t" l="l"/>
              <a:pathLst>
                <a:path h="122844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812800" cy="151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  <a:r>
                <a:rPr lang="en-US" b="true" sz="13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LEADERSHIP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76800" y="7325694"/>
            <a:ext cx="1645298" cy="322606"/>
            <a:chOff x="0" y="0"/>
            <a:chExt cx="626510" cy="1228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626510" cy="151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  <a:r>
                <a:rPr lang="en-US" b="true" sz="13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CONTENT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622875" y="7326603"/>
            <a:ext cx="1563354" cy="322606"/>
            <a:chOff x="0" y="0"/>
            <a:chExt cx="595307" cy="12284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5307" cy="122844"/>
            </a:xfrm>
            <a:custGeom>
              <a:avLst/>
              <a:gdLst/>
              <a:ahLst/>
              <a:cxnLst/>
              <a:rect r="r" b="b" t="t" l="l"/>
              <a:pathLst>
                <a:path h="122844" w="595307">
                  <a:moveTo>
                    <a:pt x="0" y="0"/>
                  </a:moveTo>
                  <a:lnTo>
                    <a:pt x="595307" y="0"/>
                  </a:lnTo>
                  <a:lnTo>
                    <a:pt x="595307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595307" cy="151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  <a:r>
                <a:rPr lang="en-US" b="true" sz="13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SALES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56000" y="7951814"/>
            <a:ext cx="1333635" cy="261496"/>
            <a:chOff x="0" y="0"/>
            <a:chExt cx="626510" cy="12284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626510" cy="14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</a:pPr>
              <a:r>
                <a:rPr lang="en-US" b="true" sz="8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ENGINEERING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269886" y="7955414"/>
            <a:ext cx="1333635" cy="261496"/>
            <a:chOff x="0" y="0"/>
            <a:chExt cx="626510" cy="12284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626510" cy="14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</a:pPr>
              <a:r>
                <a:rPr lang="en-US" b="true" sz="8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QUALITY ASSURANCE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956058" y="7951135"/>
            <a:ext cx="1333635" cy="261496"/>
            <a:chOff x="0" y="0"/>
            <a:chExt cx="626510" cy="12284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626510" cy="14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</a:pPr>
              <a:r>
                <a:rPr lang="en-US" b="true" sz="8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BRAND PARTNERSHIP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5470365" y="7951135"/>
            <a:ext cx="1333635" cy="261496"/>
            <a:chOff x="0" y="0"/>
            <a:chExt cx="626510" cy="12284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626510" cy="141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</a:pPr>
              <a:r>
                <a:rPr lang="en-US" b="true" sz="8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CUSTOMER SERVICE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56000" y="8350939"/>
            <a:ext cx="1333635" cy="261496"/>
            <a:chOff x="0" y="0"/>
            <a:chExt cx="626510" cy="12284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AARON LOEB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2269886" y="8354539"/>
            <a:ext cx="1333635" cy="261496"/>
            <a:chOff x="0" y="0"/>
            <a:chExt cx="626510" cy="12284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DANI MARTINEZ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3956058" y="8350260"/>
            <a:ext cx="1333635" cy="261496"/>
            <a:chOff x="0" y="0"/>
            <a:chExt cx="626510" cy="12284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ADELINE PALMERSTON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5470365" y="8350260"/>
            <a:ext cx="1333635" cy="261496"/>
            <a:chOff x="0" y="0"/>
            <a:chExt cx="626510" cy="12284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CONNOR HAMILTON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756000" y="8680594"/>
            <a:ext cx="1333635" cy="261496"/>
            <a:chOff x="0" y="0"/>
            <a:chExt cx="626510" cy="12284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DANIEL GALLEGO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2269886" y="8684194"/>
            <a:ext cx="1333635" cy="261496"/>
            <a:chOff x="0" y="0"/>
            <a:chExt cx="626510" cy="12284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JAMIE CHASTAIN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3956058" y="8679914"/>
            <a:ext cx="1333635" cy="261496"/>
            <a:chOff x="0" y="0"/>
            <a:chExt cx="626510" cy="122844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DONNA STROUPE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5470365" y="8679914"/>
            <a:ext cx="1333635" cy="261496"/>
            <a:chOff x="0" y="0"/>
            <a:chExt cx="626510" cy="122844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JACQUELINE THOMPSON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756000" y="9010248"/>
            <a:ext cx="1333635" cy="261496"/>
            <a:chOff x="0" y="0"/>
            <a:chExt cx="626510" cy="122844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JONATHAN PATTERSON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2269886" y="9013848"/>
            <a:ext cx="1333635" cy="261496"/>
            <a:chOff x="0" y="0"/>
            <a:chExt cx="626510" cy="12284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NOAH SCHUMACHER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3956058" y="9009569"/>
            <a:ext cx="1333635" cy="261496"/>
            <a:chOff x="0" y="0"/>
            <a:chExt cx="626510" cy="12284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JULIANA SILVA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5470365" y="9009569"/>
            <a:ext cx="1333635" cy="261496"/>
            <a:chOff x="0" y="0"/>
            <a:chExt cx="626510" cy="12284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626510" cy="122844"/>
            </a:xfrm>
            <a:custGeom>
              <a:avLst/>
              <a:gdLst/>
              <a:ahLst/>
              <a:cxnLst/>
              <a:rect r="r" b="b" t="t" l="l"/>
              <a:pathLst>
                <a:path h="122844" w="626510">
                  <a:moveTo>
                    <a:pt x="0" y="0"/>
                  </a:moveTo>
                  <a:lnTo>
                    <a:pt x="626510" y="0"/>
                  </a:lnTo>
                  <a:lnTo>
                    <a:pt x="626510" y="122844"/>
                  </a:lnTo>
                  <a:lnTo>
                    <a:pt x="0" y="122844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9525"/>
              <a:ext cx="626510" cy="132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80"/>
                </a:lnSpc>
              </a:pPr>
              <a:r>
                <a:rPr lang="en-US" b="true" sz="7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NEIL TRAN</a:t>
              </a:r>
            </a:p>
          </p:txBody>
        </p:sp>
      </p:grpSp>
      <p:sp>
        <p:nvSpPr>
          <p:cNvPr name="AutoShape 69" id="69"/>
          <p:cNvSpPr/>
          <p:nvPr/>
        </p:nvSpPr>
        <p:spPr>
          <a:xfrm flipV="true">
            <a:off x="2199448" y="6897978"/>
            <a:ext cx="1665722" cy="427716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0" id="70"/>
          <p:cNvSpPr/>
          <p:nvPr/>
        </p:nvSpPr>
        <p:spPr>
          <a:xfrm flipH="true" flipV="true">
            <a:off x="3865171" y="6897978"/>
            <a:ext cx="1539381" cy="428625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1" id="71"/>
          <p:cNvSpPr/>
          <p:nvPr/>
        </p:nvSpPr>
        <p:spPr>
          <a:xfrm flipH="true">
            <a:off x="4622875" y="7649209"/>
            <a:ext cx="781677" cy="301926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2" id="72"/>
          <p:cNvSpPr/>
          <p:nvPr/>
        </p:nvSpPr>
        <p:spPr>
          <a:xfrm>
            <a:off x="5404552" y="7649209"/>
            <a:ext cx="732630" cy="301926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3" id="73"/>
          <p:cNvSpPr/>
          <p:nvPr/>
        </p:nvSpPr>
        <p:spPr>
          <a:xfrm flipH="true">
            <a:off x="1422817" y="7648300"/>
            <a:ext cx="776631" cy="303514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4" id="74"/>
          <p:cNvSpPr/>
          <p:nvPr/>
        </p:nvSpPr>
        <p:spPr>
          <a:xfrm>
            <a:off x="2199448" y="7648300"/>
            <a:ext cx="737255" cy="307114"/>
          </a:xfrm>
          <a:prstGeom prst="line">
            <a:avLst/>
          </a:prstGeom>
          <a:ln cap="flat" w="19050">
            <a:solidFill>
              <a:srgbClr val="2F68D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5" id="75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756000" y="576910"/>
            <a:ext cx="604800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The Organization</a:t>
            </a:r>
          </a:p>
        </p:txBody>
      </p:sp>
      <p:sp>
        <p:nvSpPr>
          <p:cNvPr name="TextBox 78" id="78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756000" y="3265498"/>
            <a:ext cx="186659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2F68D3"/>
                </a:solidFill>
                <a:latin typeface="Garet"/>
                <a:ea typeface="Garet"/>
                <a:cs typeface="Garet"/>
                <a:sym typeface="Garet"/>
              </a:rPr>
              <a:t>NDEMI OTIENO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756000" y="3532198"/>
            <a:ext cx="1866594" cy="34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true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CEO</a:t>
            </a:r>
          </a:p>
          <a:p>
            <a:pPr algn="l">
              <a:lnSpc>
                <a:spcPts val="1400"/>
              </a:lnSpc>
            </a:pPr>
            <a:r>
              <a:rPr lang="en-US" sz="1000" b="true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&amp; Co-Founder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756000" y="4002097"/>
            <a:ext cx="1866594" cy="1031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She brings extensive industry expertise and visionary leadership to drive Otieno's strategic growth, innovation, and customer-centric approach.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2846703" y="3265498"/>
            <a:ext cx="186659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2F68D3"/>
                </a:solidFill>
                <a:latin typeface="Garet"/>
                <a:ea typeface="Garet"/>
                <a:cs typeface="Garet"/>
                <a:sym typeface="Garet"/>
              </a:rPr>
              <a:t>BENJAMIN SHAH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2846703" y="3532198"/>
            <a:ext cx="1866594" cy="34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true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Chief Operation Officer</a:t>
            </a:r>
          </a:p>
          <a:p>
            <a:pPr algn="l">
              <a:lnSpc>
                <a:spcPts val="1400"/>
              </a:lnSpc>
            </a:pPr>
            <a:r>
              <a:rPr lang="en-US" sz="1000" b="true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&amp; Co Founder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2846703" y="4002097"/>
            <a:ext cx="1866594" cy="120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He combines operational excellence with a deep understanding of technology to ensure seamless execution of Otieno's business strategies and efficient day-to-day operations.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4937406" y="3265498"/>
            <a:ext cx="186659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2F68D3"/>
                </a:solidFill>
                <a:latin typeface="Garet"/>
                <a:ea typeface="Garet"/>
                <a:cs typeface="Garet"/>
                <a:sym typeface="Garet"/>
              </a:rPr>
              <a:t>LARS PEETERS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4937406" y="3532198"/>
            <a:ext cx="1866594" cy="34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true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Chief</a:t>
            </a:r>
          </a:p>
          <a:p>
            <a:pPr algn="l">
              <a:lnSpc>
                <a:spcPts val="1400"/>
              </a:lnSpc>
            </a:pPr>
            <a:r>
              <a:rPr lang="en-US" sz="1000" b="true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Marketing Officer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4937406" y="4002097"/>
            <a:ext cx="1866594" cy="120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He leverages his vast marketing experience to shape Otieno's brand, drive customer acquisition, and develop effective marketing strategies that propel the company's growth.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944375" y="5827977"/>
            <a:ext cx="3671249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b="true" sz="17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MAP OF THE ORGANIZATION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5981867"/>
            <a:ext cx="6918300" cy="3529002"/>
            <a:chOff x="0" y="0"/>
            <a:chExt cx="9224400" cy="470533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1790" r="0" b="11790"/>
            <a:stretch>
              <a:fillRect/>
            </a:stretch>
          </p:blipFill>
          <p:spPr>
            <a:xfrm flipH="false" flipV="false">
              <a:off x="0" y="0"/>
              <a:ext cx="9224400" cy="4705335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8800" y="665812"/>
            <a:ext cx="604800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Business  Description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6000" y="1953920"/>
            <a:ext cx="60480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COMPREHENSIVE SUITE OF DIGITAL ADVERTISING SOLUTIONS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6000" y="2464554"/>
            <a:ext cx="604800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PROGRAMMATIC ADVERTISING PLATFORM LEVERAGING</a:t>
            </a:r>
          </a:p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AI AND DATA ANALYTICS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6000" y="3245604"/>
            <a:ext cx="604800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TARGETED CAMPAIGNS BASED ON DEMOGRAPHICS,</a:t>
            </a:r>
          </a:p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BEHAVIOR, AND CONTEXT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6000" y="4092771"/>
            <a:ext cx="604800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CREATIVE CONTENT DEVELOPMENT FOR CAPTIVATING</a:t>
            </a:r>
          </a:p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AD EXPERIENCES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6000" y="4940496"/>
            <a:ext cx="604800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PERFORMANCE TRACKING AND ANALYTICS FOR</a:t>
            </a:r>
          </a:p>
          <a:p>
            <a:pPr algn="l">
              <a:lnSpc>
                <a:spcPts val="2100"/>
              </a:lnSpc>
            </a:pPr>
            <a:r>
              <a:rPr lang="en-US" sz="1500" u="sng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CONTINUOUS OPTIMIZATION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67980" y="0"/>
            <a:ext cx="1992020" cy="10780900"/>
            <a:chOff x="0" y="0"/>
            <a:chExt cx="812800" cy="43989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4398909"/>
            </a:xfrm>
            <a:custGeom>
              <a:avLst/>
              <a:gdLst/>
              <a:ahLst/>
              <a:cxnLst/>
              <a:rect r="r" b="b" t="t" l="l"/>
              <a:pathLst>
                <a:path h="43989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398909"/>
                  </a:lnTo>
                  <a:lnTo>
                    <a:pt x="0" y="4398909"/>
                  </a:lnTo>
                  <a:close/>
                </a:path>
              </a:pathLst>
            </a:custGeom>
            <a:solidFill>
              <a:srgbClr val="E5E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4437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576910"/>
            <a:ext cx="4490511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Our</a:t>
            </a:r>
          </a:p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Service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56000" y="1992020"/>
            <a:ext cx="4490511" cy="1505996"/>
            <a:chOff x="0" y="0"/>
            <a:chExt cx="1609298" cy="5397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09298" cy="539715"/>
            </a:xfrm>
            <a:custGeom>
              <a:avLst/>
              <a:gdLst/>
              <a:ahLst/>
              <a:cxnLst/>
              <a:rect r="r" b="b" t="t" l="l"/>
              <a:pathLst>
                <a:path h="539715" w="1609298">
                  <a:moveTo>
                    <a:pt x="0" y="0"/>
                  </a:moveTo>
                  <a:lnTo>
                    <a:pt x="1609298" y="0"/>
                  </a:lnTo>
                  <a:lnTo>
                    <a:pt x="1609298" y="539715"/>
                  </a:lnTo>
                  <a:lnTo>
                    <a:pt x="0" y="539715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609298" cy="5778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27452" y="2187144"/>
            <a:ext cx="207380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b="true" sz="1100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PROGRAMMATIC ADVERTISING PLATFORM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9487" y="2881833"/>
            <a:ext cx="201246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true">
                <a:solidFill>
                  <a:srgbClr val="E5EFFF"/>
                </a:solidFill>
                <a:latin typeface="Garet Bold"/>
                <a:ea typeface="Garet Bold"/>
                <a:cs typeface="Garet Bold"/>
                <a:sym typeface="Garet Bold"/>
              </a:rPr>
              <a:t>$2,500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04353" y="2997404"/>
            <a:ext cx="993283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/ MONTH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97635" y="2519884"/>
            <a:ext cx="2002250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</a:t>
            </a:r>
          </a:p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elit enim, pulvinar nec tincidunt</a:t>
            </a:r>
          </a:p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sit amet, fermentum a sapien. Curabitur ac porta mi.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756000" y="3895918"/>
            <a:ext cx="4490511" cy="1505996"/>
            <a:chOff x="0" y="0"/>
            <a:chExt cx="1609298" cy="53971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09298" cy="539715"/>
            </a:xfrm>
            <a:custGeom>
              <a:avLst/>
              <a:gdLst/>
              <a:ahLst/>
              <a:cxnLst/>
              <a:rect r="r" b="b" t="t" l="l"/>
              <a:pathLst>
                <a:path h="539715" w="1609298">
                  <a:moveTo>
                    <a:pt x="0" y="0"/>
                  </a:moveTo>
                  <a:lnTo>
                    <a:pt x="1609298" y="0"/>
                  </a:lnTo>
                  <a:lnTo>
                    <a:pt x="1609298" y="539715"/>
                  </a:lnTo>
                  <a:lnTo>
                    <a:pt x="0" y="539715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609298" cy="5778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927452" y="4091042"/>
            <a:ext cx="207380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b="true" sz="1100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TARGETED</a:t>
            </a:r>
          </a:p>
          <a:p>
            <a:pPr algn="l">
              <a:lnSpc>
                <a:spcPts val="1540"/>
              </a:lnSpc>
            </a:pPr>
            <a:r>
              <a:rPr lang="en-US" b="true" sz="1100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ADVERTISING CAMPAIGNS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29487" y="4785731"/>
            <a:ext cx="201246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true">
                <a:solidFill>
                  <a:srgbClr val="E5EFFF"/>
                </a:solidFill>
                <a:latin typeface="Garet Bold"/>
                <a:ea typeface="Garet Bold"/>
                <a:cs typeface="Garet Bold"/>
                <a:sym typeface="Garet Bold"/>
              </a:rPr>
              <a:t>$1,500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021553" y="4901302"/>
            <a:ext cx="993283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/ CAMPAIGN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097635" y="4423782"/>
            <a:ext cx="2002250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</a:t>
            </a:r>
          </a:p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elit enim, pulvinar nec tincidunt</a:t>
            </a:r>
          </a:p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sit amet, fermentum a sapien. Curabitur ac porta mi.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756000" y="5799816"/>
            <a:ext cx="4490511" cy="1505996"/>
            <a:chOff x="0" y="0"/>
            <a:chExt cx="1609298" cy="53971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609298" cy="539715"/>
            </a:xfrm>
            <a:custGeom>
              <a:avLst/>
              <a:gdLst/>
              <a:ahLst/>
              <a:cxnLst/>
              <a:rect r="r" b="b" t="t" l="l"/>
              <a:pathLst>
                <a:path h="539715" w="1609298">
                  <a:moveTo>
                    <a:pt x="0" y="0"/>
                  </a:moveTo>
                  <a:lnTo>
                    <a:pt x="1609298" y="0"/>
                  </a:lnTo>
                  <a:lnTo>
                    <a:pt x="1609298" y="539715"/>
                  </a:lnTo>
                  <a:lnTo>
                    <a:pt x="0" y="539715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609298" cy="5778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927452" y="5994940"/>
            <a:ext cx="207380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b="true" sz="1100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CREATIVE CONTENT DEVELOPMENT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29487" y="6689629"/>
            <a:ext cx="201246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true">
                <a:solidFill>
                  <a:srgbClr val="E5EFFF"/>
                </a:solidFill>
                <a:latin typeface="Garet Bold"/>
                <a:ea typeface="Garet Bold"/>
                <a:cs typeface="Garet Bold"/>
                <a:sym typeface="Garet Bold"/>
              </a:rPr>
              <a:t>$500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780353" y="6805200"/>
            <a:ext cx="993283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/ ADS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097635" y="6327680"/>
            <a:ext cx="2002250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</a:t>
            </a:r>
          </a:p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elit enim, pulvinar nec tincidunt</a:t>
            </a:r>
          </a:p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sit amet, fermentum a sapien. Curabitur ac porta mi.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756000" y="7705863"/>
            <a:ext cx="4490511" cy="1505996"/>
            <a:chOff x="0" y="0"/>
            <a:chExt cx="1609298" cy="53971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609298" cy="539715"/>
            </a:xfrm>
            <a:custGeom>
              <a:avLst/>
              <a:gdLst/>
              <a:ahLst/>
              <a:cxnLst/>
              <a:rect r="r" b="b" t="t" l="l"/>
              <a:pathLst>
                <a:path h="539715" w="1609298">
                  <a:moveTo>
                    <a:pt x="0" y="0"/>
                  </a:moveTo>
                  <a:lnTo>
                    <a:pt x="1609298" y="0"/>
                  </a:lnTo>
                  <a:lnTo>
                    <a:pt x="1609298" y="539715"/>
                  </a:lnTo>
                  <a:lnTo>
                    <a:pt x="0" y="539715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609298" cy="5778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927452" y="7898838"/>
            <a:ext cx="207380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b="true" sz="1100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PERFORMANCE TRACKING AND ANALYTICS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29487" y="8593527"/>
            <a:ext cx="201246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true">
                <a:solidFill>
                  <a:srgbClr val="E5EFFF"/>
                </a:solidFill>
                <a:latin typeface="Garet Bold"/>
                <a:ea typeface="Garet Bold"/>
                <a:cs typeface="Garet Bold"/>
                <a:sym typeface="Garet Bold"/>
              </a:rPr>
              <a:t>$1,000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017953" y="8709098"/>
            <a:ext cx="993283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/ MONTH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097635" y="8231578"/>
            <a:ext cx="2002250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Nunc</a:t>
            </a:r>
          </a:p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elit enim, pulvinar nec tincidunt</a:t>
            </a:r>
          </a:p>
          <a:p>
            <a:pPr algn="r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sit amet, fermentum a sapien. Curabitur ac porta mi.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6000" y="756000"/>
            <a:ext cx="6247645" cy="614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Industry Background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6000" y="1560723"/>
            <a:ext cx="6048000" cy="1045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As the digital advertising industry continues to evolve, businesses must stay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abreast of the latest trends and leverage innovative solutions to effectively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reach and engage their target audiences. Otieno Digi-Star operates within this dynamic landscape, offering advanced digital advertising services to empower businesses and drive their success in the ever-changing digital ecosystem.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7050465"/>
            <a:ext cx="186659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b="true" sz="11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DIGITAL ADVERTISING GROWTH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46703" y="7050465"/>
            <a:ext cx="186659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b="true" sz="11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MOBILE DEVICE</a:t>
            </a:r>
          </a:p>
          <a:p>
            <a:pPr algn="ctr">
              <a:lnSpc>
                <a:spcPts val="1540"/>
              </a:lnSpc>
            </a:pPr>
            <a:r>
              <a:rPr lang="en-US" b="true" sz="11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USERS INCREASE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37406" y="7050465"/>
            <a:ext cx="186659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b="true" sz="11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TRADITIONAL ADVERTISING CHANNELS SHIFTING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6000" y="9150370"/>
            <a:ext cx="186659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b="true" sz="11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DATA ANALYTIC IMPORTANCE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46703" y="9150370"/>
            <a:ext cx="186659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b="true" sz="11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PROGRAMMATIC ADVERTISING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37406" y="9150370"/>
            <a:ext cx="1866594" cy="38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b="true" sz="11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CHANGE IN </a:t>
            </a:r>
          </a:p>
          <a:p>
            <a:pPr algn="ctr">
              <a:lnSpc>
                <a:spcPts val="1540"/>
              </a:lnSpc>
            </a:pPr>
            <a:r>
              <a:rPr lang="en-US" b="true" sz="1100">
                <a:solidFill>
                  <a:srgbClr val="2B2B2B"/>
                </a:solidFill>
                <a:latin typeface="DM Sans Bold"/>
                <a:ea typeface="DM Sans Bold"/>
                <a:cs typeface="DM Sans Bold"/>
                <a:sym typeface="DM Sans Bold"/>
              </a:rPr>
              <a:t>USER EXPECTATION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56000" y="3122928"/>
            <a:ext cx="6804000" cy="2305811"/>
            <a:chOff x="0" y="0"/>
            <a:chExt cx="9072000" cy="3074414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2"/>
            <a:srcRect l="0" t="24614" r="0" b="24614"/>
            <a:stretch>
              <a:fillRect/>
            </a:stretch>
          </p:blipFill>
          <p:spPr>
            <a:xfrm flipH="false" flipV="false">
              <a:off x="0" y="0"/>
              <a:ext cx="9072000" cy="3074414"/>
            </a:xfrm>
            <a:prstGeom prst="rect">
              <a:avLst/>
            </a:prstGeom>
          </p:spPr>
        </p:pic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5809" y="5710961"/>
            <a:ext cx="1346977" cy="134697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106512" y="5710961"/>
            <a:ext cx="1346977" cy="1346977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197215" y="5710961"/>
            <a:ext cx="1346977" cy="1346977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5809" y="7834201"/>
            <a:ext cx="1346977" cy="1346977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106512" y="7834201"/>
            <a:ext cx="1346977" cy="1346977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197215" y="7834201"/>
            <a:ext cx="1346977" cy="13469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756000" y="4301017"/>
          <a:ext cx="6048000" cy="2238528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4304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STRENGTH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WEAKNESS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OPPORTUNITY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THREATS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071"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Lorem ipsum dolor sit amet.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Ut in risus tortor.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Curabitur ac porta mi.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Donec et magna leo.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eu odio lectus.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Lorem ipsum dolor sit amet.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Ut in risus tortor.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Curabitur ac porta mi.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Donec et magna leo.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eu odio lectus.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Lorem ipsum dolor sit amet.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Ut in risus tortor.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Curabitur ac porta mi.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Donec et magna leo.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eu odio lectus.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Lorem ipsum dolor sit amet.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Ut in risus tortor.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Curabitur ac porta mi.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Donec et magna leo.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eu odio lectus.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6000" y="756000"/>
            <a:ext cx="6314194" cy="614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Competitor Analysis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3735234"/>
            <a:ext cx="436761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MERCADO DIGITAL SOLUTION ANALYSIS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6000" y="1559586"/>
            <a:ext cx="6048000" cy="83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Aenean consectetur nisl at posuere imperdiet. Sed posuere ligula sit amet quam porttitor commodo. Ut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ultricies lacus tempor auctor semper. Duis ultrices mi ut nisl laoreet tempus.</a:t>
            </a: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Mauris vitae nulla congue nisi tempus placerat eget et magna.</a:t>
            </a:r>
          </a:p>
        </p:txBody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756000" y="7377588"/>
          <a:ext cx="6048000" cy="2238528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4304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STRENGTH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WEAKNESS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OPPORTUNITY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THREATS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071"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Lorem ipsum dolor sit amet.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Ut in risus tortor.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Curabitur ac porta mi.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Donec et magna leo.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eu odio lectus.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Lorem ipsum dolor sit amet.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Ut in risus tortor.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Curabitur ac porta mi.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Donec et magna leo.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eu odio lectus.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Lorem ipsum dolor sit amet.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Ut in risus tortor.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Curabitur ac porta mi.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Donec et magna leo.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eu odio lectus.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Lorem ipsum dolor sit amet.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Ut in risus tortor.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Curabitur ac porta mi.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Donec et magna leo.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eu odio lectus.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756000" y="6811804"/>
            <a:ext cx="436761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LARANA  INC. ANALYSIS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2374127"/>
            <a:ext cx="2430275" cy="1350374"/>
            <a:chOff x="0" y="0"/>
            <a:chExt cx="3240367" cy="180049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8300" r="0" b="8300"/>
            <a:stretch>
              <a:fillRect/>
            </a:stretch>
          </p:blipFill>
          <p:spPr>
            <a:xfrm flipH="false" flipV="false">
              <a:off x="0" y="0"/>
              <a:ext cx="3240367" cy="1800498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>
            <a:off x="756000" y="9931238"/>
            <a:ext cx="6048000" cy="0"/>
          </a:xfrm>
          <a:prstGeom prst="line">
            <a:avLst/>
          </a:prstGeom>
          <a:ln cap="flat" w="9525">
            <a:solidFill>
              <a:srgbClr val="1D3A7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-5400000">
            <a:off x="-1306892" y="3298913"/>
            <a:ext cx="3027836" cy="414052"/>
            <a:chOff x="0" y="0"/>
            <a:chExt cx="1085108" cy="1483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85108" cy="148387"/>
            </a:xfrm>
            <a:custGeom>
              <a:avLst/>
              <a:gdLst/>
              <a:ahLst/>
              <a:cxnLst/>
              <a:rect r="r" b="b" t="t" l="l"/>
              <a:pathLst>
                <a:path h="148387" w="1085108">
                  <a:moveTo>
                    <a:pt x="0" y="0"/>
                  </a:moveTo>
                  <a:lnTo>
                    <a:pt x="1085108" y="0"/>
                  </a:lnTo>
                  <a:lnTo>
                    <a:pt x="1085108" y="148387"/>
                  </a:lnTo>
                  <a:lnTo>
                    <a:pt x="0" y="148387"/>
                  </a:lnTo>
                  <a:close/>
                </a:path>
              </a:pathLst>
            </a:custGeom>
            <a:solidFill>
              <a:srgbClr val="1D3A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85108" cy="176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1509112" y="2960588"/>
            <a:ext cx="924050" cy="2430275"/>
            <a:chOff x="0" y="0"/>
            <a:chExt cx="331159" cy="8709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1159" cy="870956"/>
            </a:xfrm>
            <a:custGeom>
              <a:avLst/>
              <a:gdLst/>
              <a:ahLst/>
              <a:cxnLst/>
              <a:rect r="r" b="b" t="t" l="l"/>
              <a:pathLst>
                <a:path h="870956" w="331159">
                  <a:moveTo>
                    <a:pt x="0" y="0"/>
                  </a:moveTo>
                  <a:lnTo>
                    <a:pt x="331159" y="0"/>
                  </a:lnTo>
                  <a:lnTo>
                    <a:pt x="331159" y="870956"/>
                  </a:lnTo>
                  <a:lnTo>
                    <a:pt x="0" y="870956"/>
                  </a:lnTo>
                  <a:close/>
                </a:path>
              </a:pathLst>
            </a:custGeom>
            <a:solidFill>
              <a:srgbClr val="2F68D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331159" cy="899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756000" y="5266400"/>
          <a:ext cx="6048000" cy="4217212"/>
        </p:xfrm>
        <a:graphic>
          <a:graphicData uri="http://schemas.openxmlformats.org/drawingml/2006/table">
            <a:tbl>
              <a:tblPr/>
              <a:tblGrid>
                <a:gridCol w="3024000"/>
                <a:gridCol w="3024000"/>
              </a:tblGrid>
              <a:tr h="4295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GOALS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CHALLENGES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4"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Increase brand visibility and drive leads.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Improve conversion rates and engagement.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Optimize advertising spend for ROI.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Identifying effective advertising channels.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Analyzing complex data for optimization.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Creating engaging ad content.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Staying updated on industry trends.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LIKES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DISLIKES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551"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User-friendly platforms with robust targeting.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Actionable insights for data-driven decisions.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Creative content development services.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Responsive customer support.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Inefficient campaign setup and management.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Lack of transparency in ad performance.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Limited customization options.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Complex user interfaces.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PERSONALITY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PRODUCTS / SERVICES THEY ENJOY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041"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Driven and result-oriented.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Analytical and data-driven decision-making.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Creative and open to innovative advertising strategies.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Tech-savvy and eager to adopt new technologies and platforms.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Programmatic advertising with advanced targeting.</a:t>
                      </a:r>
                      <a:endParaRPr lang="en-US" sz="1100"/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Creative content development.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Performance tracking and analytics.</a:t>
                      </a:r>
                    </a:p>
                    <a:p>
                      <a:pPr algn="l" marL="194316" indent="-97158" lvl="1">
                        <a:lnSpc>
                          <a:spcPts val="1260"/>
                        </a:lnSpc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Educational resources for industry insights.</a:t>
                      </a:r>
                    </a:p>
                  </a:txBody>
                  <a:tcPr marL="95250" marR="95250" marT="95250" marB="95250" anchor="ctr">
                    <a:lnL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756000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Startup Business Plan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37406" y="10040628"/>
            <a:ext cx="1866594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08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2400" y="576910"/>
            <a:ext cx="605160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Market Analysis</a:t>
            </a:r>
          </a:p>
        </p:txBody>
      </p:sp>
      <p:sp>
        <p:nvSpPr>
          <p:cNvPr name="TextBox 15" id="15"/>
          <p:cNvSpPr txBox="true"/>
          <p:nvPr/>
        </p:nvSpPr>
        <p:spPr>
          <a:xfrm rot="-5400000">
            <a:off x="-1097482" y="3418646"/>
            <a:ext cx="2580440" cy="1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b="true" sz="100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OTIENO DIGI-STAR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06535" y="3866957"/>
            <a:ext cx="2129205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b="true" sz="130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MARGARITA PERES (34)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6535" y="4100320"/>
            <a:ext cx="2129205" cy="34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Marketing Manager of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Rimberio Co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72025" y="3177587"/>
            <a:ext cx="3331975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 u="sng">
                <a:solidFill>
                  <a:srgbClr val="2F68D3"/>
                </a:solidFill>
                <a:latin typeface="DM Sans Bold"/>
                <a:ea typeface="DM Sans Bold"/>
                <a:cs typeface="DM Sans Bold"/>
                <a:sym typeface="DM Sans Bold"/>
              </a:rPr>
              <a:t>ABOUT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472025" y="3591906"/>
            <a:ext cx="3331975" cy="1045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B2B2B"/>
                </a:solidFill>
                <a:latin typeface="DM Sans"/>
                <a:ea typeface="DM Sans"/>
                <a:cs typeface="DM Sans"/>
                <a:sym typeface="DM Sans"/>
              </a:rPr>
              <a:t>Result-driven and data-oriented, Margarita seeks user-friendly advertising platforms, actionable insights, and creative content development to optimize campaigns, drive traffic, and stay ahead of industry trends.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DAGZuawd6j4</dc:identifier>
  <dcterms:modified xsi:type="dcterms:W3CDTF">2011-08-01T06:04:30Z</dcterms:modified>
  <cp:revision>1</cp:revision>
  <dc:title>Startup Business Plan</dc:title>
</cp:coreProperties>
</file>